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67" r:id="rId6"/>
    <p:sldId id="268" r:id="rId7"/>
    <p:sldId id="269" r:id="rId8"/>
    <p:sldId id="270" r:id="rId9"/>
    <p:sldId id="271" r:id="rId10"/>
    <p:sldId id="273" r:id="rId11"/>
    <p:sldId id="272" r:id="rId12"/>
    <p:sldId id="274" r:id="rId13"/>
    <p:sldId id="2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rin PV" initials="SP" lastIdx="1" clrIdx="0">
    <p:extLst>
      <p:ext uri="{19B8F6BF-5375-455C-9EA6-DF929625EA0E}">
        <p15:presenceInfo xmlns:p15="http://schemas.microsoft.com/office/powerpoint/2012/main" userId="35d360e4337494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45" d="100"/>
          <a:sy n="45" d="100"/>
        </p:scale>
        <p:origin x="106" y="43"/>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7-19T21:08:36.470" idx="1">
    <p:pos x="6168" y="144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7/19/2024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7/19/2024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7/19/2024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7/19/2024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7/19/2024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r>
              <a:rPr lang="en-US" sz="3600" dirty="0">
                <a:solidFill>
                  <a:srgbClr val="FFFFFF"/>
                </a:solidFill>
              </a:rPr>
              <a:t>Analysis of 2024 Election Data</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5"/>
            <a:ext cx="5268177" cy="787575"/>
          </a:xfrm>
        </p:spPr>
        <p:txBody>
          <a:bodyPr>
            <a:normAutofit fontScale="92500" lnSpcReduction="10000"/>
          </a:bodyPr>
          <a:lstStyle/>
          <a:p>
            <a:pPr algn="l">
              <a:spcAft>
                <a:spcPts val="600"/>
              </a:spcAft>
            </a:pPr>
            <a:r>
              <a:rPr lang="en-US" sz="1800" dirty="0">
                <a:solidFill>
                  <a:srgbClr val="FFFFFF"/>
                </a:solidFill>
              </a:rPr>
              <a:t>Presented By: Sherin P V</a:t>
            </a:r>
          </a:p>
          <a:p>
            <a:pPr algn="l">
              <a:spcAft>
                <a:spcPts val="600"/>
              </a:spcAft>
            </a:pPr>
            <a:r>
              <a:rPr lang="en-US" sz="1800" dirty="0">
                <a:solidFill>
                  <a:srgbClr val="FFFFFF"/>
                </a:solidFill>
              </a:rPr>
              <a:t>Batch No: MIP-DA-11</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A057D-1B05-762B-7A64-56389B7B1E75}"/>
              </a:ext>
            </a:extLst>
          </p:cNvPr>
          <p:cNvSpPr>
            <a:spLocks noGrp="1"/>
          </p:cNvSpPr>
          <p:nvPr>
            <p:ph type="ctrTitle"/>
          </p:nvPr>
        </p:nvSpPr>
        <p:spPr>
          <a:xfrm>
            <a:off x="1915128" y="2641600"/>
            <a:ext cx="8361229" cy="1245080"/>
          </a:xfrm>
        </p:spPr>
        <p:txBody>
          <a:bodyPr/>
          <a:lstStyle/>
          <a:p>
            <a:r>
              <a:rPr lang="en-IN" dirty="0"/>
              <a:t>THANK YOU!</a:t>
            </a:r>
          </a:p>
        </p:txBody>
      </p:sp>
      <p:sp>
        <p:nvSpPr>
          <p:cNvPr id="3" name="Subtitle 2">
            <a:extLst>
              <a:ext uri="{FF2B5EF4-FFF2-40B4-BE49-F238E27FC236}">
                <a16:creationId xmlns:a16="http://schemas.microsoft.com/office/drawing/2014/main" id="{E6C9DDD2-033D-488E-199D-3613ACF373EE}"/>
              </a:ext>
            </a:extLst>
          </p:cNvPr>
          <p:cNvSpPr>
            <a:spLocks noGrp="1"/>
          </p:cNvSpPr>
          <p:nvPr>
            <p:ph type="subTitle" idx="1"/>
          </p:nvPr>
        </p:nvSpPr>
        <p:spPr/>
        <p:txBody>
          <a:bodyPr/>
          <a:lstStyle/>
          <a:p>
            <a:r>
              <a:rPr lang="en-IN" dirty="0"/>
              <a:t>Feel Free to Connect </a:t>
            </a:r>
          </a:p>
          <a:p>
            <a:r>
              <a:rPr lang="en-IN" dirty="0" err="1"/>
              <a:t>LinkedIN</a:t>
            </a:r>
            <a:r>
              <a:rPr lang="en-IN" dirty="0"/>
              <a:t>– sherin-pv</a:t>
            </a:r>
          </a:p>
        </p:txBody>
      </p:sp>
    </p:spTree>
    <p:extLst>
      <p:ext uri="{BB962C8B-B14F-4D97-AF65-F5344CB8AC3E}">
        <p14:creationId xmlns:p14="http://schemas.microsoft.com/office/powerpoint/2010/main" val="4271541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6D1D-70E0-0473-A2E2-2D8CC38F11A2}"/>
              </a:ext>
            </a:extLst>
          </p:cNvPr>
          <p:cNvSpPr>
            <a:spLocks noGrp="1"/>
          </p:cNvSpPr>
          <p:nvPr>
            <p:ph type="title"/>
          </p:nvPr>
        </p:nvSpPr>
        <p:spPr>
          <a:xfrm>
            <a:off x="1371600" y="685800"/>
            <a:ext cx="4155440" cy="736600"/>
          </a:xfrm>
        </p:spPr>
        <p:txBody>
          <a:bodyPr/>
          <a:lstStyle/>
          <a:p>
            <a:r>
              <a:rPr lang="en-IN" dirty="0"/>
              <a:t>Objective:</a:t>
            </a:r>
          </a:p>
        </p:txBody>
      </p:sp>
      <p:sp>
        <p:nvSpPr>
          <p:cNvPr id="3" name="Content Placeholder 2">
            <a:extLst>
              <a:ext uri="{FF2B5EF4-FFF2-40B4-BE49-F238E27FC236}">
                <a16:creationId xmlns:a16="http://schemas.microsoft.com/office/drawing/2014/main" id="{2BA60A37-15A2-8749-CD1D-6E101F8C5FA5}"/>
              </a:ext>
            </a:extLst>
          </p:cNvPr>
          <p:cNvSpPr>
            <a:spLocks noGrp="1"/>
          </p:cNvSpPr>
          <p:nvPr>
            <p:ph idx="1"/>
          </p:nvPr>
        </p:nvSpPr>
        <p:spPr>
          <a:xfrm>
            <a:off x="1371600" y="2682240"/>
            <a:ext cx="9601200" cy="1838960"/>
          </a:xfrm>
        </p:spPr>
        <p:txBody>
          <a:bodyPr/>
          <a:lstStyle/>
          <a:p>
            <a:r>
              <a:rPr lang="en-US" dirty="0"/>
              <a:t>The objective of this analysis is to gain insights into the 2024 election results, party performance, and voter trends across various constituencies. Interactive visualizations and dashboards created using Power BI will help stakeholders understand the election outcomes and the dynamics between different political alliances.</a:t>
            </a:r>
            <a:endParaRPr lang="en-IN" dirty="0"/>
          </a:p>
        </p:txBody>
      </p:sp>
    </p:spTree>
    <p:extLst>
      <p:ext uri="{BB962C8B-B14F-4D97-AF65-F5344CB8AC3E}">
        <p14:creationId xmlns:p14="http://schemas.microsoft.com/office/powerpoint/2010/main" val="1973102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2446-66B8-ABE8-F104-40C4F5831B72}"/>
              </a:ext>
            </a:extLst>
          </p:cNvPr>
          <p:cNvSpPr>
            <a:spLocks noGrp="1"/>
          </p:cNvSpPr>
          <p:nvPr>
            <p:ph type="title"/>
          </p:nvPr>
        </p:nvSpPr>
        <p:spPr>
          <a:xfrm>
            <a:off x="1371600" y="685800"/>
            <a:ext cx="9601200" cy="624840"/>
          </a:xfrm>
        </p:spPr>
        <p:txBody>
          <a:bodyPr>
            <a:normAutofit fontScale="90000"/>
          </a:bodyPr>
          <a:lstStyle/>
          <a:p>
            <a:r>
              <a:rPr lang="en-IN" dirty="0"/>
              <a:t>Dataset Overview</a:t>
            </a:r>
          </a:p>
        </p:txBody>
      </p:sp>
      <p:sp>
        <p:nvSpPr>
          <p:cNvPr id="3" name="Content Placeholder 2">
            <a:extLst>
              <a:ext uri="{FF2B5EF4-FFF2-40B4-BE49-F238E27FC236}">
                <a16:creationId xmlns:a16="http://schemas.microsoft.com/office/drawing/2014/main" id="{CFCBCAE1-AB56-1E61-BBAB-CCC5629D0611}"/>
              </a:ext>
            </a:extLst>
          </p:cNvPr>
          <p:cNvSpPr>
            <a:spLocks noGrp="1"/>
          </p:cNvSpPr>
          <p:nvPr>
            <p:ph idx="1"/>
          </p:nvPr>
        </p:nvSpPr>
        <p:spPr>
          <a:xfrm>
            <a:off x="1371600" y="1402080"/>
            <a:ext cx="9601200" cy="2026920"/>
          </a:xfrm>
        </p:spPr>
        <p:txBody>
          <a:bodyPr/>
          <a:lstStyle/>
          <a:p>
            <a:r>
              <a:rPr lang="en-IN" dirty="0"/>
              <a:t>1. Election Results Data:</a:t>
            </a:r>
          </a:p>
          <a:p>
            <a:pPr marL="0" indent="0">
              <a:buNone/>
            </a:pPr>
            <a:endParaRPr lang="en-IN" dirty="0"/>
          </a:p>
          <a:p>
            <a:r>
              <a:rPr lang="en-IN" dirty="0"/>
              <a:t>2. Party Alliance Data:</a:t>
            </a:r>
          </a:p>
          <a:p>
            <a:endParaRPr lang="en-IN" dirty="0"/>
          </a:p>
          <a:p>
            <a:endParaRPr lang="en-IN" dirty="0"/>
          </a:p>
        </p:txBody>
      </p:sp>
      <p:pic>
        <p:nvPicPr>
          <p:cNvPr id="5" name="Picture 4">
            <a:extLst>
              <a:ext uri="{FF2B5EF4-FFF2-40B4-BE49-F238E27FC236}">
                <a16:creationId xmlns:a16="http://schemas.microsoft.com/office/drawing/2014/main" id="{3AA91BC1-30C1-D91B-9EFF-79CBB756DE65}"/>
              </a:ext>
            </a:extLst>
          </p:cNvPr>
          <p:cNvPicPr>
            <a:picLocks noChangeAspect="1"/>
          </p:cNvPicPr>
          <p:nvPr/>
        </p:nvPicPr>
        <p:blipFill>
          <a:blip r:embed="rId2"/>
          <a:stretch>
            <a:fillRect/>
          </a:stretch>
        </p:blipFill>
        <p:spPr>
          <a:xfrm>
            <a:off x="1798320" y="1798320"/>
            <a:ext cx="9306560" cy="457200"/>
          </a:xfrm>
          <a:prstGeom prst="rect">
            <a:avLst/>
          </a:prstGeom>
        </p:spPr>
      </p:pic>
      <p:pic>
        <p:nvPicPr>
          <p:cNvPr id="7" name="Picture 6">
            <a:extLst>
              <a:ext uri="{FF2B5EF4-FFF2-40B4-BE49-F238E27FC236}">
                <a16:creationId xmlns:a16="http://schemas.microsoft.com/office/drawing/2014/main" id="{3CF12ED7-D016-4831-3D66-F1848F31F282}"/>
              </a:ext>
            </a:extLst>
          </p:cNvPr>
          <p:cNvPicPr>
            <a:picLocks noChangeAspect="1"/>
          </p:cNvPicPr>
          <p:nvPr/>
        </p:nvPicPr>
        <p:blipFill>
          <a:blip r:embed="rId3"/>
          <a:stretch>
            <a:fillRect/>
          </a:stretch>
        </p:blipFill>
        <p:spPr>
          <a:xfrm>
            <a:off x="1960881" y="2743201"/>
            <a:ext cx="3576319" cy="457200"/>
          </a:xfrm>
          <a:prstGeom prst="rect">
            <a:avLst/>
          </a:prstGeom>
        </p:spPr>
      </p:pic>
    </p:spTree>
    <p:extLst>
      <p:ext uri="{BB962C8B-B14F-4D97-AF65-F5344CB8AC3E}">
        <p14:creationId xmlns:p14="http://schemas.microsoft.com/office/powerpoint/2010/main" val="115578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9FA0-7E3E-6204-C50D-BB8213EBB74A}"/>
              </a:ext>
            </a:extLst>
          </p:cNvPr>
          <p:cNvSpPr>
            <a:spLocks noGrp="1"/>
          </p:cNvSpPr>
          <p:nvPr>
            <p:ph type="title"/>
          </p:nvPr>
        </p:nvSpPr>
        <p:spPr>
          <a:xfrm>
            <a:off x="1371600" y="685800"/>
            <a:ext cx="9601200" cy="736600"/>
          </a:xfrm>
        </p:spPr>
        <p:txBody>
          <a:bodyPr>
            <a:normAutofit fontScale="90000"/>
          </a:bodyPr>
          <a:lstStyle/>
          <a:p>
            <a:r>
              <a:rPr lang="en-IN" dirty="0"/>
              <a:t>Tasks:</a:t>
            </a:r>
            <a:br>
              <a:rPr lang="en-IN" dirty="0"/>
            </a:br>
            <a:endParaRPr lang="en-IN" dirty="0"/>
          </a:p>
        </p:txBody>
      </p:sp>
      <p:sp>
        <p:nvSpPr>
          <p:cNvPr id="3" name="Content Placeholder 2">
            <a:extLst>
              <a:ext uri="{FF2B5EF4-FFF2-40B4-BE49-F238E27FC236}">
                <a16:creationId xmlns:a16="http://schemas.microsoft.com/office/drawing/2014/main" id="{CE34381B-849B-35A9-F413-1695ED41D62B}"/>
              </a:ext>
            </a:extLst>
          </p:cNvPr>
          <p:cNvSpPr>
            <a:spLocks noGrp="1"/>
          </p:cNvSpPr>
          <p:nvPr>
            <p:ph idx="1"/>
          </p:nvPr>
        </p:nvSpPr>
        <p:spPr>
          <a:xfrm>
            <a:off x="1371600" y="1706880"/>
            <a:ext cx="9601200" cy="3495040"/>
          </a:xfrm>
        </p:spPr>
        <p:txBody>
          <a:bodyPr/>
          <a:lstStyle/>
          <a:p>
            <a:r>
              <a:rPr lang="en-IN" dirty="0"/>
              <a:t>1. Data Integration:</a:t>
            </a:r>
          </a:p>
          <a:p>
            <a:r>
              <a:rPr lang="en-US" dirty="0"/>
              <a:t>2. Data Cleaning and Preparation:</a:t>
            </a:r>
            <a:endParaRPr lang="en-IN" dirty="0"/>
          </a:p>
          <a:p>
            <a:r>
              <a:rPr lang="en-US" dirty="0"/>
              <a:t>3. Data Analysis and Visualization:</a:t>
            </a:r>
            <a:endParaRPr lang="en-IN" dirty="0"/>
          </a:p>
          <a:p>
            <a:r>
              <a:rPr lang="en-IN" dirty="0"/>
              <a:t>4. Interactive Dashboard:</a:t>
            </a:r>
          </a:p>
          <a:p>
            <a:r>
              <a:rPr lang="en-IN" dirty="0"/>
              <a:t>5. Insights and Recommendations:</a:t>
            </a:r>
          </a:p>
        </p:txBody>
      </p:sp>
    </p:spTree>
    <p:extLst>
      <p:ext uri="{BB962C8B-B14F-4D97-AF65-F5344CB8AC3E}">
        <p14:creationId xmlns:p14="http://schemas.microsoft.com/office/powerpoint/2010/main" val="78738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9A6D-9F2D-8C18-6C4C-809E7E01A06B}"/>
              </a:ext>
            </a:extLst>
          </p:cNvPr>
          <p:cNvSpPr>
            <a:spLocks noGrp="1"/>
          </p:cNvSpPr>
          <p:nvPr>
            <p:ph type="title"/>
          </p:nvPr>
        </p:nvSpPr>
        <p:spPr>
          <a:xfrm>
            <a:off x="1371600" y="685800"/>
            <a:ext cx="9601200" cy="817880"/>
          </a:xfrm>
        </p:spPr>
        <p:txBody>
          <a:bodyPr>
            <a:normAutofit fontScale="90000"/>
          </a:bodyPr>
          <a:lstStyle/>
          <a:p>
            <a:r>
              <a:rPr lang="en-IN" dirty="0"/>
              <a:t>TASK 1: Data Integration</a:t>
            </a:r>
            <a:br>
              <a:rPr lang="en-IN" dirty="0"/>
            </a:br>
            <a:endParaRPr lang="en-IN" dirty="0"/>
          </a:p>
        </p:txBody>
      </p:sp>
      <p:pic>
        <p:nvPicPr>
          <p:cNvPr id="5" name="Content Placeholder 4">
            <a:extLst>
              <a:ext uri="{FF2B5EF4-FFF2-40B4-BE49-F238E27FC236}">
                <a16:creationId xmlns:a16="http://schemas.microsoft.com/office/drawing/2014/main" id="{7C83F1C8-7012-0347-3A24-510CE811F4AA}"/>
              </a:ext>
            </a:extLst>
          </p:cNvPr>
          <p:cNvPicPr>
            <a:picLocks noGrp="1" noChangeAspect="1"/>
          </p:cNvPicPr>
          <p:nvPr>
            <p:ph idx="1"/>
          </p:nvPr>
        </p:nvPicPr>
        <p:blipFill>
          <a:blip r:embed="rId2"/>
          <a:stretch>
            <a:fillRect/>
          </a:stretch>
        </p:blipFill>
        <p:spPr>
          <a:xfrm>
            <a:off x="2062480" y="5061794"/>
            <a:ext cx="8524240" cy="568960"/>
          </a:xfrm>
        </p:spPr>
      </p:pic>
      <p:sp>
        <p:nvSpPr>
          <p:cNvPr id="9" name="TextBox 8">
            <a:extLst>
              <a:ext uri="{FF2B5EF4-FFF2-40B4-BE49-F238E27FC236}">
                <a16:creationId xmlns:a16="http://schemas.microsoft.com/office/drawing/2014/main" id="{2DC7A75D-30E9-D180-AFA3-48A5D70FE961}"/>
              </a:ext>
            </a:extLst>
          </p:cNvPr>
          <p:cNvSpPr txBox="1"/>
          <p:nvPr/>
        </p:nvSpPr>
        <p:spPr>
          <a:xfrm>
            <a:off x="1711959" y="1503680"/>
            <a:ext cx="7853680" cy="3416320"/>
          </a:xfrm>
          <a:prstGeom prst="rect">
            <a:avLst/>
          </a:prstGeom>
          <a:noFill/>
        </p:spPr>
        <p:txBody>
          <a:bodyPr wrap="square">
            <a:spAutoFit/>
          </a:bodyPr>
          <a:lstStyle/>
          <a:p>
            <a:r>
              <a:rPr lang="en-IN" dirty="0"/>
              <a:t>1. Election Results Data:</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dirty="0"/>
              <a:t>2. Party Alliance Data:</a:t>
            </a:r>
          </a:p>
          <a:p>
            <a:endParaRPr lang="en-IN" dirty="0"/>
          </a:p>
          <a:p>
            <a:endParaRPr lang="en-IN" dirty="0"/>
          </a:p>
          <a:p>
            <a:endParaRPr lang="en-IN" dirty="0"/>
          </a:p>
          <a:p>
            <a:endParaRPr lang="en-IN" dirty="0"/>
          </a:p>
          <a:p>
            <a:r>
              <a:rPr lang="en-IN" dirty="0"/>
              <a:t>3. Integrated Data’s</a:t>
            </a:r>
          </a:p>
        </p:txBody>
      </p:sp>
      <p:pic>
        <p:nvPicPr>
          <p:cNvPr id="10" name="Picture 9">
            <a:extLst>
              <a:ext uri="{FF2B5EF4-FFF2-40B4-BE49-F238E27FC236}">
                <a16:creationId xmlns:a16="http://schemas.microsoft.com/office/drawing/2014/main" id="{FCB0898E-6110-A5B2-8F7E-E37D238AE550}"/>
              </a:ext>
            </a:extLst>
          </p:cNvPr>
          <p:cNvPicPr>
            <a:picLocks noChangeAspect="1"/>
          </p:cNvPicPr>
          <p:nvPr/>
        </p:nvPicPr>
        <p:blipFill>
          <a:blip r:embed="rId3"/>
          <a:stretch>
            <a:fillRect/>
          </a:stretch>
        </p:blipFill>
        <p:spPr>
          <a:xfrm>
            <a:off x="2062480" y="3631308"/>
            <a:ext cx="3576319" cy="457200"/>
          </a:xfrm>
          <a:prstGeom prst="rect">
            <a:avLst/>
          </a:prstGeom>
        </p:spPr>
      </p:pic>
      <p:pic>
        <p:nvPicPr>
          <p:cNvPr id="11" name="Picture 10">
            <a:extLst>
              <a:ext uri="{FF2B5EF4-FFF2-40B4-BE49-F238E27FC236}">
                <a16:creationId xmlns:a16="http://schemas.microsoft.com/office/drawing/2014/main" id="{3BCAC5FB-A2E0-883B-C4D7-46F4327C55AE}"/>
              </a:ext>
            </a:extLst>
          </p:cNvPr>
          <p:cNvPicPr>
            <a:picLocks noChangeAspect="1"/>
          </p:cNvPicPr>
          <p:nvPr/>
        </p:nvPicPr>
        <p:blipFill>
          <a:blip r:embed="rId4"/>
          <a:stretch>
            <a:fillRect/>
          </a:stretch>
        </p:blipFill>
        <p:spPr>
          <a:xfrm>
            <a:off x="2062480" y="2321560"/>
            <a:ext cx="9306560" cy="457200"/>
          </a:xfrm>
          <a:prstGeom prst="rect">
            <a:avLst/>
          </a:prstGeom>
        </p:spPr>
      </p:pic>
    </p:spTree>
    <p:extLst>
      <p:ext uri="{BB962C8B-B14F-4D97-AF65-F5344CB8AC3E}">
        <p14:creationId xmlns:p14="http://schemas.microsoft.com/office/powerpoint/2010/main" val="1196196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343A-34CC-326B-E54C-0D3BBE5382D9}"/>
              </a:ext>
            </a:extLst>
          </p:cNvPr>
          <p:cNvSpPr>
            <a:spLocks noGrp="1"/>
          </p:cNvSpPr>
          <p:nvPr>
            <p:ph type="title"/>
          </p:nvPr>
        </p:nvSpPr>
        <p:spPr>
          <a:xfrm>
            <a:off x="1371600" y="685800"/>
            <a:ext cx="9601200" cy="878840"/>
          </a:xfrm>
          <a:ln>
            <a:noFill/>
          </a:ln>
        </p:spPr>
        <p:txBody>
          <a:bodyPr>
            <a:normAutofit fontScale="90000"/>
          </a:bodyPr>
          <a:lstStyle/>
          <a:p>
            <a:r>
              <a:rPr lang="en-IN" dirty="0"/>
              <a:t>TASK </a:t>
            </a:r>
            <a:r>
              <a:rPr lang="en-US" dirty="0"/>
              <a:t>2: Data Cleaning and Preparation</a:t>
            </a:r>
            <a:br>
              <a:rPr lang="en-IN" dirty="0"/>
            </a:br>
            <a:endParaRPr lang="en-IN" dirty="0"/>
          </a:p>
        </p:txBody>
      </p:sp>
      <p:pic>
        <p:nvPicPr>
          <p:cNvPr id="5" name="Content Placeholder 4">
            <a:extLst>
              <a:ext uri="{FF2B5EF4-FFF2-40B4-BE49-F238E27FC236}">
                <a16:creationId xmlns:a16="http://schemas.microsoft.com/office/drawing/2014/main" id="{58D7CE99-AFFA-0416-2490-865A2E33FA20}"/>
              </a:ext>
            </a:extLst>
          </p:cNvPr>
          <p:cNvPicPr>
            <a:picLocks noGrp="1" noChangeAspect="1"/>
          </p:cNvPicPr>
          <p:nvPr>
            <p:ph idx="1"/>
          </p:nvPr>
        </p:nvPicPr>
        <p:blipFill>
          <a:blip r:embed="rId2"/>
          <a:stretch>
            <a:fillRect/>
          </a:stretch>
        </p:blipFill>
        <p:spPr>
          <a:xfrm>
            <a:off x="2552428" y="2286000"/>
            <a:ext cx="7239544" cy="3581400"/>
          </a:xfrm>
        </p:spPr>
      </p:pic>
      <p:sp>
        <p:nvSpPr>
          <p:cNvPr id="9" name="Rectangle 8">
            <a:extLst>
              <a:ext uri="{FF2B5EF4-FFF2-40B4-BE49-F238E27FC236}">
                <a16:creationId xmlns:a16="http://schemas.microsoft.com/office/drawing/2014/main" id="{31CF7776-97EB-0308-AAE3-0DAC40B995FF}"/>
              </a:ext>
            </a:extLst>
          </p:cNvPr>
          <p:cNvSpPr/>
          <p:nvPr/>
        </p:nvSpPr>
        <p:spPr>
          <a:xfrm>
            <a:off x="2712720" y="3302000"/>
            <a:ext cx="812800" cy="233680"/>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75131DC5-2ACF-6F29-CC61-F083A905AA9A}"/>
              </a:ext>
            </a:extLst>
          </p:cNvPr>
          <p:cNvSpPr/>
          <p:nvPr/>
        </p:nvSpPr>
        <p:spPr>
          <a:xfrm>
            <a:off x="2865120" y="4084320"/>
            <a:ext cx="812800" cy="233680"/>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493068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CADB-57CE-34DA-DD2B-9C24AFA728AC}"/>
              </a:ext>
            </a:extLst>
          </p:cNvPr>
          <p:cNvSpPr>
            <a:spLocks noGrp="1"/>
          </p:cNvSpPr>
          <p:nvPr>
            <p:ph type="title"/>
          </p:nvPr>
        </p:nvSpPr>
        <p:spPr>
          <a:xfrm>
            <a:off x="1371600" y="685800"/>
            <a:ext cx="9601200" cy="889000"/>
          </a:xfrm>
        </p:spPr>
        <p:txBody>
          <a:bodyPr>
            <a:normAutofit fontScale="90000"/>
          </a:bodyPr>
          <a:lstStyle/>
          <a:p>
            <a:r>
              <a:rPr lang="en-US" dirty="0"/>
              <a:t>TASK 3: Data Analysis and Visualization</a:t>
            </a:r>
            <a:br>
              <a:rPr lang="en-IN" dirty="0"/>
            </a:br>
            <a:endParaRPr lang="en-IN" dirty="0"/>
          </a:p>
        </p:txBody>
      </p:sp>
      <p:sp>
        <p:nvSpPr>
          <p:cNvPr id="3" name="Content Placeholder 2">
            <a:extLst>
              <a:ext uri="{FF2B5EF4-FFF2-40B4-BE49-F238E27FC236}">
                <a16:creationId xmlns:a16="http://schemas.microsoft.com/office/drawing/2014/main" id="{437AC159-951C-CF5D-8E95-BE4089E3F715}"/>
              </a:ext>
            </a:extLst>
          </p:cNvPr>
          <p:cNvSpPr>
            <a:spLocks noGrp="1"/>
          </p:cNvSpPr>
          <p:nvPr>
            <p:ph idx="1"/>
          </p:nvPr>
        </p:nvSpPr>
        <p:spPr>
          <a:xfrm>
            <a:off x="1371600" y="1422400"/>
            <a:ext cx="9601200" cy="4445000"/>
          </a:xfrm>
        </p:spPr>
        <p:txBody>
          <a:bodyPr>
            <a:normAutofit fontScale="92500" lnSpcReduction="20000"/>
          </a:bodyPr>
          <a:lstStyle/>
          <a:p>
            <a:r>
              <a:rPr lang="en-US" dirty="0"/>
              <a:t>- Overall Results: Create a summary of the overall election results including the total number of seats</a:t>
            </a:r>
          </a:p>
          <a:p>
            <a:r>
              <a:rPr lang="en-US" dirty="0"/>
              <a:t>won by each party and alliance.</a:t>
            </a:r>
          </a:p>
          <a:p>
            <a:r>
              <a:rPr lang="en-US" dirty="0"/>
              <a:t>- State-wise Analysis: Visualize the performance of leading parties and alliances across different states.</a:t>
            </a:r>
          </a:p>
          <a:p>
            <a:r>
              <a:rPr lang="en-US" dirty="0"/>
              <a:t>- Constituency-wise Analysis: Analyze and visualize the margin of victory/defeat in various</a:t>
            </a:r>
          </a:p>
          <a:p>
            <a:r>
              <a:rPr lang="en-US" dirty="0"/>
              <a:t>constituencies.</a:t>
            </a:r>
          </a:p>
          <a:p>
            <a:r>
              <a:rPr lang="en-US" dirty="0"/>
              <a:t>- Party and Alliance Comparison: Compare the performance of different parties and their respective</a:t>
            </a:r>
          </a:p>
          <a:p>
            <a:r>
              <a:rPr lang="en-US" dirty="0"/>
              <a:t>alliances in terms of seats won, margins, and status.</a:t>
            </a:r>
          </a:p>
          <a:p>
            <a:r>
              <a:rPr lang="en-US" dirty="0"/>
              <a:t>- Trend Analysis: Identify and visualize trends in voting patterns, such as regions with high competition</a:t>
            </a:r>
          </a:p>
          <a:p>
            <a:r>
              <a:rPr lang="en-US" dirty="0"/>
              <a:t>(small margins) or dominance by specific parties or alliances.</a:t>
            </a:r>
            <a:endParaRPr lang="en-IN" dirty="0"/>
          </a:p>
        </p:txBody>
      </p:sp>
    </p:spTree>
    <p:extLst>
      <p:ext uri="{BB962C8B-B14F-4D97-AF65-F5344CB8AC3E}">
        <p14:creationId xmlns:p14="http://schemas.microsoft.com/office/powerpoint/2010/main" val="336951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49F5-FBBF-F9C7-198D-401D6697D96A}"/>
              </a:ext>
            </a:extLst>
          </p:cNvPr>
          <p:cNvSpPr>
            <a:spLocks noGrp="1"/>
          </p:cNvSpPr>
          <p:nvPr>
            <p:ph type="title"/>
          </p:nvPr>
        </p:nvSpPr>
        <p:spPr>
          <a:xfrm>
            <a:off x="1371600" y="685800"/>
            <a:ext cx="9601200" cy="777240"/>
          </a:xfrm>
        </p:spPr>
        <p:txBody>
          <a:bodyPr>
            <a:normAutofit fontScale="90000"/>
          </a:bodyPr>
          <a:lstStyle/>
          <a:p>
            <a:r>
              <a:rPr lang="en-IN" dirty="0"/>
              <a:t>TASK 4: Interactive Dashboard</a:t>
            </a:r>
            <a:br>
              <a:rPr lang="en-IN" dirty="0"/>
            </a:br>
            <a:endParaRPr lang="en-IN" dirty="0"/>
          </a:p>
        </p:txBody>
      </p:sp>
      <p:pic>
        <p:nvPicPr>
          <p:cNvPr id="5" name="Content Placeholder 4">
            <a:extLst>
              <a:ext uri="{FF2B5EF4-FFF2-40B4-BE49-F238E27FC236}">
                <a16:creationId xmlns:a16="http://schemas.microsoft.com/office/drawing/2014/main" id="{BBA737F6-48D7-0685-6704-76C5D408EB72}"/>
              </a:ext>
            </a:extLst>
          </p:cNvPr>
          <p:cNvPicPr>
            <a:picLocks noGrp="1" noChangeAspect="1"/>
          </p:cNvPicPr>
          <p:nvPr>
            <p:ph idx="1"/>
          </p:nvPr>
        </p:nvPicPr>
        <p:blipFill>
          <a:blip r:embed="rId2"/>
          <a:stretch>
            <a:fillRect/>
          </a:stretch>
        </p:blipFill>
        <p:spPr>
          <a:xfrm>
            <a:off x="1746716" y="1463040"/>
            <a:ext cx="9094004" cy="4897120"/>
          </a:xfrm>
        </p:spPr>
      </p:pic>
    </p:spTree>
    <p:extLst>
      <p:ext uri="{BB962C8B-B14F-4D97-AF65-F5344CB8AC3E}">
        <p14:creationId xmlns:p14="http://schemas.microsoft.com/office/powerpoint/2010/main" val="56693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5DD4-B339-F43D-C1C8-DA80E7833C0E}"/>
              </a:ext>
            </a:extLst>
          </p:cNvPr>
          <p:cNvSpPr>
            <a:spLocks noGrp="1"/>
          </p:cNvSpPr>
          <p:nvPr>
            <p:ph type="title"/>
          </p:nvPr>
        </p:nvSpPr>
        <p:spPr>
          <a:xfrm>
            <a:off x="1371600" y="685800"/>
            <a:ext cx="9601200" cy="756920"/>
          </a:xfrm>
        </p:spPr>
        <p:txBody>
          <a:bodyPr/>
          <a:lstStyle/>
          <a:p>
            <a:r>
              <a:rPr lang="en-IN" dirty="0"/>
              <a:t>TASK 5: Insights and Recommendations</a:t>
            </a:r>
          </a:p>
        </p:txBody>
      </p:sp>
      <p:sp>
        <p:nvSpPr>
          <p:cNvPr id="3" name="Content Placeholder 2">
            <a:extLst>
              <a:ext uri="{FF2B5EF4-FFF2-40B4-BE49-F238E27FC236}">
                <a16:creationId xmlns:a16="http://schemas.microsoft.com/office/drawing/2014/main" id="{31F7881C-AAD6-CB69-F57D-8EEF067161E3}"/>
              </a:ext>
            </a:extLst>
          </p:cNvPr>
          <p:cNvSpPr>
            <a:spLocks noGrp="1"/>
          </p:cNvSpPr>
          <p:nvPr>
            <p:ph idx="1"/>
          </p:nvPr>
        </p:nvSpPr>
        <p:spPr>
          <a:xfrm>
            <a:off x="1371600" y="1534160"/>
            <a:ext cx="9601200" cy="4333240"/>
          </a:xfrm>
        </p:spPr>
        <p:txBody>
          <a:bodyPr>
            <a:normAutofit/>
          </a:bodyPr>
          <a:lstStyle/>
          <a:p>
            <a:r>
              <a:rPr lang="en-US" b="1" dirty="0"/>
              <a:t>Insight: Key Margins of Victory</a:t>
            </a:r>
            <a:endParaRPr lang="en-US" dirty="0"/>
          </a:p>
          <a:p>
            <a:pPr>
              <a:buFont typeface="Arial" panose="020B0604020202020204" pitchFamily="34" charset="0"/>
              <a:buChar char="•"/>
            </a:pPr>
            <a:r>
              <a:rPr lang="en-US" b="1" dirty="0"/>
              <a:t>Observation:</a:t>
            </a:r>
            <a:r>
              <a:rPr lang="en-US" dirty="0"/>
              <a:t> Candidates from NDA have won with significant margins in various constituencies.</a:t>
            </a:r>
          </a:p>
          <a:p>
            <a:pPr>
              <a:buFont typeface="Arial" panose="020B0604020202020204" pitchFamily="34" charset="0"/>
              <a:buChar char="•"/>
            </a:pPr>
            <a:r>
              <a:rPr lang="en-US" b="1" dirty="0"/>
              <a:t>Key Detail:</a:t>
            </a:r>
            <a:r>
              <a:rPr lang="en-US" dirty="0"/>
              <a:t> Large victory margins highlight areas where the party has strong support.</a:t>
            </a:r>
          </a:p>
          <a:p>
            <a:pPr marL="0" indent="0">
              <a:buNone/>
            </a:pPr>
            <a:endParaRPr lang="en-US" b="1" dirty="0"/>
          </a:p>
          <a:p>
            <a:r>
              <a:rPr lang="en-US" b="1" dirty="0"/>
              <a:t>Recommendation:</a:t>
            </a:r>
            <a:endParaRPr lang="en-US" dirty="0"/>
          </a:p>
          <a:p>
            <a:pPr marL="0" indent="0">
              <a:buNone/>
            </a:pPr>
            <a:r>
              <a:rPr lang="en-US" b="1" dirty="0"/>
              <a:t>For NDA:</a:t>
            </a:r>
            <a:r>
              <a:rPr lang="en-US" dirty="0"/>
              <a:t> Utilize the success in high-margin constituencies to reinforce strongholds and replicate successful strategies in other areas. Ensure continued focus on high-support regions to maintain and build upon existing strengths.</a:t>
            </a:r>
          </a:p>
          <a:p>
            <a:pPr marL="0" indent="0">
              <a:buNone/>
            </a:pPr>
            <a:endParaRPr lang="en-US" dirty="0"/>
          </a:p>
          <a:p>
            <a:endParaRPr lang="en-IN" dirty="0"/>
          </a:p>
        </p:txBody>
      </p:sp>
    </p:spTree>
    <p:extLst>
      <p:ext uri="{BB962C8B-B14F-4D97-AF65-F5344CB8AC3E}">
        <p14:creationId xmlns:p14="http://schemas.microsoft.com/office/powerpoint/2010/main" val="186110300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96</TotalTime>
  <Words>358</Words>
  <Application>Microsoft Office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Franklin Gothic Book</vt:lpstr>
      <vt:lpstr>Crop</vt:lpstr>
      <vt:lpstr>Analysis of 2024 Election Data</vt:lpstr>
      <vt:lpstr>Objective:</vt:lpstr>
      <vt:lpstr>Dataset Overview</vt:lpstr>
      <vt:lpstr>Tasks: </vt:lpstr>
      <vt:lpstr>TASK 1: Data Integration </vt:lpstr>
      <vt:lpstr>TASK 2: Data Cleaning and Preparation </vt:lpstr>
      <vt:lpstr>TASK 3: Data Analysis and Visualization </vt:lpstr>
      <vt:lpstr>TASK 4: Interactive Dashboard </vt:lpstr>
      <vt:lpstr>TASK 5: Insights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Sherin PV</dc:creator>
  <cp:lastModifiedBy>Sherin PV</cp:lastModifiedBy>
  <cp:revision>1</cp:revision>
  <dcterms:created xsi:type="dcterms:W3CDTF">2024-07-19T15:12:27Z</dcterms:created>
  <dcterms:modified xsi:type="dcterms:W3CDTF">2024-07-19T16:49:01Z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